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2" r:id="rId2"/>
    <p:sldId id="305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1" r:id="rId11"/>
    <p:sldId id="292" r:id="rId12"/>
    <p:sldId id="294" r:id="rId13"/>
    <p:sldId id="295" r:id="rId14"/>
    <p:sldId id="296" r:id="rId15"/>
    <p:sldId id="297" r:id="rId16"/>
    <p:sldId id="298" r:id="rId17"/>
    <p:sldId id="293" r:id="rId18"/>
    <p:sldId id="299" r:id="rId19"/>
    <p:sldId id="301" r:id="rId20"/>
    <p:sldId id="300" r:id="rId21"/>
    <p:sldId id="302" r:id="rId22"/>
    <p:sldId id="303" r:id="rId23"/>
    <p:sldId id="304" r:id="rId24"/>
    <p:sldId id="29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72"/>
  </p:normalViewPr>
  <p:slideViewPr>
    <p:cSldViewPr snapToGrid="0" snapToObjects="1">
      <p:cViewPr varScale="1">
        <p:scale>
          <a:sx n="142" d="100"/>
          <a:sy n="142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6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3/24/20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3/24/20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3/24/20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8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3/24/20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3/24/20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3/24/20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3/24/20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Fission Products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909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3D85-537F-8D42-BC3C-AB95C8A1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CD8E-0B51-9348-A349-732FF8DB3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Fission gas release models attempt to predict the rate at which gas is released from the fuel</a:t>
            </a:r>
          </a:p>
          <a:p>
            <a:r>
              <a:rPr lang="en-US" dirty="0"/>
              <a:t>To model fission gas release, ideally we must model all three stages of gas release</a:t>
            </a:r>
          </a:p>
          <a:p>
            <a:pPr lvl="1"/>
            <a:r>
              <a:rPr lang="en-US" dirty="0"/>
              <a:t>Diffusion of gas atoms to grain boundaries</a:t>
            </a:r>
          </a:p>
          <a:p>
            <a:pPr lvl="1"/>
            <a:r>
              <a:rPr lang="en-US" dirty="0"/>
              <a:t>Growth and interconnection of grain boundary bubbles</a:t>
            </a:r>
          </a:p>
          <a:p>
            <a:pPr lvl="1"/>
            <a:r>
              <a:rPr lang="en-US" dirty="0"/>
              <a:t>Transport of gas atoms through interconnected bubbles to free surfaces</a:t>
            </a:r>
          </a:p>
          <a:p>
            <a:r>
              <a:rPr lang="en-US" dirty="0"/>
              <a:t>The earliest models only considered Stage 1</a:t>
            </a:r>
          </a:p>
          <a:p>
            <a:r>
              <a:rPr lang="en-US" dirty="0"/>
              <a:t>Most models now consider stage 1 and 2</a:t>
            </a:r>
          </a:p>
          <a:p>
            <a:r>
              <a:rPr lang="en-US" dirty="0"/>
              <a:t>There are no models that consider all three stages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5C587-182A-6C40-B517-6505BF3C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13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00C5-442A-CC4F-A5DE-A5EA158F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4FC10-5DBA-9F49-8330-12823033B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270376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Booth model is the earliest model of fission gas release and only considers stage 1</a:t>
            </a:r>
          </a:p>
          <a:p>
            <a:r>
              <a:rPr lang="en-US" dirty="0"/>
              <a:t>A grain is considered as a simple sphere</a:t>
            </a:r>
          </a:p>
          <a:p>
            <a:r>
              <a:rPr lang="en-US" dirty="0"/>
              <a:t>Gas atoms are released at the grain boundary</a:t>
            </a:r>
          </a:p>
          <a:p>
            <a:r>
              <a:rPr lang="en-US" dirty="0"/>
              <a:t>The model solves the diffusion equation in 1D </a:t>
            </a:r>
            <a:br>
              <a:rPr lang="en-US" dirty="0"/>
            </a:br>
            <a:r>
              <a:rPr lang="en-US" dirty="0"/>
              <a:t>spherical coordinates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t)</a:t>
            </a:r>
          </a:p>
          <a:p>
            <a:pPr lvl="1"/>
            <a:r>
              <a:rPr lang="en-US" dirty="0"/>
              <a:t>All grains are spheres of radius a</a:t>
            </a:r>
          </a:p>
          <a:p>
            <a:pPr lvl="1"/>
            <a:r>
              <a:rPr lang="en-US" dirty="0"/>
              <a:t>D is constant throughout the grain</a:t>
            </a:r>
          </a:p>
          <a:p>
            <a:pPr lvl="1"/>
            <a:r>
              <a:rPr lang="en-US" dirty="0"/>
              <a:t>Gas is produced uniformly throughout the </a:t>
            </a:r>
            <a:br>
              <a:rPr lang="en-US" dirty="0"/>
            </a:br>
            <a:r>
              <a:rPr lang="en-US" dirty="0"/>
              <a:t>grain</a:t>
            </a:r>
          </a:p>
          <a:p>
            <a:pPr lvl="1"/>
            <a:r>
              <a:rPr lang="en-US" dirty="0"/>
              <a:t>Gas is released once it reaches the grain boundary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55E95-2DC7-0943-8AE2-DEBB5C1E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561C3E-43E8-F047-85B9-33E3AADA26AD}"/>
              </a:ext>
            </a:extLst>
          </p:cNvPr>
          <p:cNvGrpSpPr/>
          <p:nvPr/>
        </p:nvGrpSpPr>
        <p:grpSpPr>
          <a:xfrm>
            <a:off x="8183624" y="2784162"/>
            <a:ext cx="2962022" cy="2314290"/>
            <a:chOff x="5682532" y="3930133"/>
            <a:chExt cx="2962022" cy="23142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7FE77B-500C-1545-9465-33B7935EFB51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F6384E5-9C7D-5A41-872D-6E5B4A26894B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CB21FF-1C79-D047-B202-EA4B3E83DC28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BB054AA-E9F8-A941-B7AE-8F747F341EE0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635E26B-6A79-5948-B534-5E8B1DFD7EBE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C87F9D4-4913-394C-A359-D6F738FD7AD1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36435C9-EE53-724C-AD07-57F5B022E9E3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72B8E4F-4866-9045-A673-7DA70BE8798F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0D3C09A-9759-0E41-B4EE-57BAD6A2250A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ADD14E1-6BBA-5C4E-8EC5-E4EF90626101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794D1DC-73E7-6941-9BF9-5AFB044FC2B1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78DB982-6891-1049-92E7-984612BF7303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BE3CB72-E2CD-3C40-BC6C-60C973ADBED8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917EB82-70DF-3746-A567-54972B7CCBA2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9A9DB54-BEC7-2443-90AB-9433617E5EF4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6D1F563-42F5-8F44-ADC0-E86633A41C84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392A396-0404-C64C-9AD7-24F45B17952B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99873EE-BC22-754C-BDA5-46CF68CAF67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AFE926A-557B-2847-8BCE-8B7869CE45C8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DDDBCB5-D7AF-5649-A24C-A29CA18EABBB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55C5844-1587-8641-8312-D8BCD43892B3}"/>
                  </a:ext>
                </a:extLst>
              </p:cNvPr>
              <p:cNvCxnSpPr>
                <a:stCxn id="12" idx="3"/>
                <a:endCxn id="32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0900838-8E41-2E40-A47C-F286D30614F8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2BB6B6-0EFD-654E-A120-DFD12E408901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C3E94B6-6793-814A-B1CA-3DF27E073B1A}"/>
                  </a:ext>
                </a:extLst>
              </p:cNvPr>
              <p:cNvCxnSpPr>
                <a:stCxn id="23" idx="3"/>
                <a:endCxn id="33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5E62F03-AC3C-1B4C-82E3-0AEF79A08EC3}"/>
                  </a:ext>
                </a:extLst>
              </p:cNvPr>
              <p:cNvCxnSpPr>
                <a:stCxn id="33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2FD2416-E11C-2E42-9A1F-54FF04D684AF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28163D3-ED24-2049-B550-24EC0D340D36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9AB80A8-C913-914E-88C7-D5233FB04E63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1D585F-7435-C34D-B4B9-4B1FC99ED7F6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4F6D490-9993-3E4E-8927-67D80BB4757F}"/>
                </a:ext>
              </a:extLst>
            </p:cNvPr>
            <p:cNvCxnSpPr>
              <a:stCxn id="7" idx="14"/>
              <a:endCxn id="10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6" name="Picture 35" descr="latex-image-1.pdf">
            <a:extLst>
              <a:ext uri="{FF2B5EF4-FFF2-40B4-BE49-F238E27FC236}">
                <a16:creationId xmlns:a16="http://schemas.microsoft.com/office/drawing/2014/main" id="{7CC21B00-0A14-B444-A053-259A864A6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83" y="1683341"/>
            <a:ext cx="2247900" cy="279400"/>
          </a:xfrm>
          <a:prstGeom prst="rect">
            <a:avLst/>
          </a:prstGeom>
        </p:spPr>
      </p:pic>
      <p:pic>
        <p:nvPicPr>
          <p:cNvPr id="37" name="Picture 36" descr="latex-image-1.pdf">
            <a:extLst>
              <a:ext uri="{FF2B5EF4-FFF2-40B4-BE49-F238E27FC236}">
                <a16:creationId xmlns:a16="http://schemas.microsoft.com/office/drawing/2014/main" id="{E2EE470C-B170-6040-BBDB-100D14BF7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709" y="2074118"/>
            <a:ext cx="3086100" cy="6223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F63760-7210-6D4B-9483-830964B981EE}"/>
              </a:ext>
            </a:extLst>
          </p:cNvPr>
          <p:cNvSpPr txBox="1"/>
          <p:nvPr/>
        </p:nvSpPr>
        <p:spPr>
          <a:xfrm>
            <a:off x="8464582" y="5244148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0</a:t>
            </a:r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7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03A3E-79FF-CB4F-83C2-3E773E21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post-irradiation annealing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241D3-5B24-9C4D-B3BC-69E2AEF0A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4"/>
            <a:ext cx="6956612" cy="32900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initial gas concentration is c</a:t>
            </a:r>
            <a:r>
              <a:rPr lang="en-US" baseline="-25000" dirty="0"/>
              <a:t>g</a:t>
            </a:r>
            <a:r>
              <a:rPr lang="en-US" baseline="30000" dirty="0"/>
              <a:t>0</a:t>
            </a:r>
          </a:p>
          <a:p>
            <a:r>
              <a:rPr lang="en-US" dirty="0"/>
              <a:t>No gas is produced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Solving this equation tells us the value of c</a:t>
            </a:r>
            <a:r>
              <a:rPr lang="en-US" baseline="-25000" dirty="0"/>
              <a:t>g</a:t>
            </a:r>
            <a:r>
              <a:rPr lang="en-US" dirty="0"/>
              <a:t> at any radius or time</a:t>
            </a:r>
          </a:p>
          <a:p>
            <a:r>
              <a:rPr lang="en-US" dirty="0"/>
              <a:t>However, we want to know the fraction of gas atoms that have made it to the grain boundary</a:t>
            </a:r>
          </a:p>
          <a:p>
            <a:r>
              <a:rPr lang="en-US" dirty="0"/>
              <a:t>We use the flux at the grain boundary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DF0D7-7DF8-4E48-8640-CD4C2BA3E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9A90BE08-8F16-B945-9324-0E75C814A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20" y="2932964"/>
            <a:ext cx="2451100" cy="6223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519A3B9-93D9-B640-9401-396EC0E41257}"/>
              </a:ext>
            </a:extLst>
          </p:cNvPr>
          <p:cNvGrpSpPr/>
          <p:nvPr/>
        </p:nvGrpSpPr>
        <p:grpSpPr>
          <a:xfrm>
            <a:off x="8277432" y="1995593"/>
            <a:ext cx="2962022" cy="2314290"/>
            <a:chOff x="5682532" y="3930133"/>
            <a:chExt cx="2962022" cy="23142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BA2494E-DCDA-DB4F-ABBD-B2040D8462A2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DF18268-0424-1449-85D1-D3FDA61B3EC4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3EA6148-7E81-8C4F-82B3-AE4B319B822C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70703A0-644C-8D41-A559-31BC50CC0D92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C85DB27-D121-7646-B673-6F96C63D13C3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871EF46-FD68-7C48-9867-9642FEF05810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2A33E1A-BC48-C04B-BFDC-61E0F89723CE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156333C-E0CB-5046-9E0F-4F26554DBCEC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9F63AA7-B8F3-554B-A2C2-2BB4F0E145A2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95BE11D-61F6-BA4A-BD0B-1AB06A9E6676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3E3E912-F410-2144-9C39-AEE0FCE79269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97499A1-3B3B-FD43-93BC-FE4DF5B3FF63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A9AA0D3-DC03-AF44-B90A-44F7D65A0302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4261E31-B985-3A43-A8BE-5A953A65F47F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4BE22447-0834-794E-BB50-88CBB9E9A792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78D76E3-7C5C-364D-96C4-F240D1EAC13E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A737613-4F27-5647-9908-BB13FF88E9C2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14C93FA-D8D9-0747-A632-D84D8696AEA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66C3FD1-4BEB-8446-A63D-F01C7ADE06B1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8215E39-D31F-644E-9813-8E8656EB40C5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27F6C60-0940-024B-8F31-8A3A08AF6108}"/>
                  </a:ext>
                </a:extLst>
              </p:cNvPr>
              <p:cNvCxnSpPr>
                <a:stCxn id="13" idx="3"/>
                <a:endCxn id="33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22926D-4D8F-9F45-8F0D-5DDF20987B0F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93AF1E-24D0-E442-B145-8293146DFD1B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78B49D4-2BB1-F94F-A573-7DB3E568D84B}"/>
                  </a:ext>
                </a:extLst>
              </p:cNvPr>
              <p:cNvCxnSpPr>
                <a:stCxn id="24" idx="3"/>
                <a:endCxn id="34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440BC24-E33C-5C44-A8DE-725AC6B525C5}"/>
                  </a:ext>
                </a:extLst>
              </p:cNvPr>
              <p:cNvCxnSpPr>
                <a:stCxn id="34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B68EC51-56B4-F048-AD94-6DEFA8C0D502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2D174F3-6F72-6646-9758-462CA9512CDA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CE3857E-C91B-0D44-942A-08A973C2C85F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362A57-6EC3-1840-BF6A-589E9A0D1655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0AC443-BA9C-0045-8EAC-CAE29E63FD82}"/>
                </a:ext>
              </a:extLst>
            </p:cNvPr>
            <p:cNvCxnSpPr>
              <a:stCxn id="8" idx="14"/>
              <a:endCxn id="11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32697BF-3603-B347-A2D4-43B87F4B8A16}"/>
              </a:ext>
            </a:extLst>
          </p:cNvPr>
          <p:cNvSpPr txBox="1"/>
          <p:nvPr/>
        </p:nvSpPr>
        <p:spPr>
          <a:xfrm>
            <a:off x="8558390" y="4455579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c</a:t>
            </a:r>
            <a:r>
              <a:rPr lang="en-US" baseline="-25000" dirty="0"/>
              <a:t>g</a:t>
            </a:r>
            <a:r>
              <a:rPr lang="en-US" baseline="30000" dirty="0"/>
              <a:t>0</a:t>
            </a:r>
            <a:endParaRPr lang="en-US" dirty="0"/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  <p:pic>
        <p:nvPicPr>
          <p:cNvPr id="38" name="Picture 37" descr="latex-image-1.pdf">
            <a:extLst>
              <a:ext uri="{FF2B5EF4-FFF2-40B4-BE49-F238E27FC236}">
                <a16:creationId xmlns:a16="http://schemas.microsoft.com/office/drawing/2014/main" id="{D362F2EA-E8AF-9940-B319-9A86B099A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20" y="5628342"/>
            <a:ext cx="1765300" cy="571500"/>
          </a:xfrm>
          <a:prstGeom prst="rect">
            <a:avLst/>
          </a:prstGeom>
        </p:spPr>
      </p:pic>
      <p:pic>
        <p:nvPicPr>
          <p:cNvPr id="39" name="Picture 38" descr="latex-image-1.pdf">
            <a:extLst>
              <a:ext uri="{FF2B5EF4-FFF2-40B4-BE49-F238E27FC236}">
                <a16:creationId xmlns:a16="http://schemas.microsoft.com/office/drawing/2014/main" id="{150B2EA4-7FE6-614C-BF8E-5F8D57AEC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488" y="5539442"/>
            <a:ext cx="3213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03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069FA-DEE1-9C46-9013-5C290A5FB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Booth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DC2E9-6544-4F4C-B044-3D0E9192D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025243" cy="3965670"/>
          </a:xfrm>
        </p:spPr>
        <p:txBody>
          <a:bodyPr/>
          <a:lstStyle/>
          <a:p>
            <a:r>
              <a:rPr lang="en-US" dirty="0"/>
              <a:t>This equation is solved using a Laplace transform after nondimensionalization</a:t>
            </a:r>
          </a:p>
          <a:p>
            <a:r>
              <a:rPr lang="en-US" dirty="0"/>
              <a:t>Will not go through the derivation (shown in Olander)</a:t>
            </a:r>
          </a:p>
          <a:p>
            <a:r>
              <a:rPr lang="en-US" dirty="0" err="1">
                <a:latin typeface="Symbol" pitchFamily="2" charset="2"/>
              </a:rPr>
              <a:t>τ</a:t>
            </a:r>
            <a:r>
              <a:rPr lang="en-US" dirty="0"/>
              <a:t> = D x t / a</a:t>
            </a:r>
            <a:r>
              <a:rPr lang="en-US" baseline="30000" dirty="0"/>
              <a:t>2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7FB35-9E4B-9947-BF78-6E6E8581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E5F20265-C69E-2744-8831-E7FECEB88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61" y="4700040"/>
            <a:ext cx="1892300" cy="558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56EEFB-8473-E740-88D8-8E1A0B01A008}"/>
              </a:ext>
            </a:extLst>
          </p:cNvPr>
          <p:cNvSpPr/>
          <p:nvPr/>
        </p:nvSpPr>
        <p:spPr>
          <a:xfrm>
            <a:off x="4313888" y="4787857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τ</a:t>
            </a:r>
            <a:r>
              <a:rPr lang="en-US" dirty="0"/>
              <a:t> &lt; π</a:t>
            </a:r>
            <a:r>
              <a:rPr lang="en-US" baseline="30000" dirty="0"/>
              <a:t>-2</a:t>
            </a:r>
            <a:endParaRPr lang="en-US" dirty="0"/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F10D1238-32C8-A94F-B748-B75CD4C26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61" y="5539076"/>
            <a:ext cx="1803400" cy="482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177ED0-E23E-D74B-B2A7-E7ACBE1512C3}"/>
              </a:ext>
            </a:extLst>
          </p:cNvPr>
          <p:cNvSpPr/>
          <p:nvPr/>
        </p:nvSpPr>
        <p:spPr>
          <a:xfrm>
            <a:off x="4313888" y="5634237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τ</a:t>
            </a:r>
            <a:r>
              <a:rPr lang="en-US" dirty="0"/>
              <a:t> ≥ π</a:t>
            </a:r>
            <a:r>
              <a:rPr lang="en-US" baseline="30000" dirty="0"/>
              <a:t>-2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FF3101-F0E5-BF40-9C47-DEE2AA0E4555}"/>
              </a:ext>
            </a:extLst>
          </p:cNvPr>
          <p:cNvGrpSpPr/>
          <p:nvPr/>
        </p:nvGrpSpPr>
        <p:grpSpPr>
          <a:xfrm>
            <a:off x="7764393" y="2503136"/>
            <a:ext cx="2962022" cy="2314290"/>
            <a:chOff x="5682532" y="3930133"/>
            <a:chExt cx="2962022" cy="231429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94FBAA7-D6B5-7B4E-8AB2-410A11E653D4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7D5872-A5D6-F946-AFD4-2142EF61D451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38E0F76-D952-9841-8CB0-54FF8D66C658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160BBD2-AFDB-0447-9D71-6C91230434BA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DB3900F-758A-2546-93A2-2DF773364FFD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590B701-65B4-044A-A2A3-B9649E0E02F1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33B44E4-240E-8B48-B319-9FF6938FF528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CED19F4-BF67-154A-A4EE-F25AD773A71A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E589BF6-B419-E249-BD89-EC6E48166CDE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9599626-C1C3-5C4B-B76D-0BE21EF528FF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A743A39-38C6-D042-9CFC-DC44ED485A5F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32F8BD8-64A4-A34E-ABC6-54D5BE600E5B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A445652-7D30-FB48-875B-4F585BB07CF7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D1B9BFE-1A93-C740-9122-9BD906C87E95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E774AB3-016D-5F4A-A416-927F4045D560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2EB0CF1-7CCB-0542-8A2A-5F23D7D05829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32E886B-BD87-E24B-904D-9A8343176986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B1D2177-1DC6-8B43-832D-68FA1F428FF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F22CC0A-782B-5D43-B454-F452B4255F9A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A9BE7B8-60C1-D149-8883-DE76412FBF68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A7030EC-5B1F-544E-A705-61C960E971BF}"/>
                  </a:ext>
                </a:extLst>
              </p:cNvPr>
              <p:cNvCxnSpPr>
                <a:stCxn id="18" idx="3"/>
                <a:endCxn id="38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5B3BBF-4D65-3D4E-AA3E-A3241B2CCC00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CE1262E-51D4-A14C-BB68-6097996D41A8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69574B5-78E8-A34C-99A5-CBEEC8C66452}"/>
                  </a:ext>
                </a:extLst>
              </p:cNvPr>
              <p:cNvCxnSpPr>
                <a:stCxn id="29" idx="3"/>
                <a:endCxn id="39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5F1F17A-CE13-D24C-AAFB-284E6C3528C7}"/>
                  </a:ext>
                </a:extLst>
              </p:cNvPr>
              <p:cNvCxnSpPr>
                <a:stCxn id="39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3803E69-577A-DA42-A2AD-3812B696F53A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75AE240-E24C-284B-8672-F18F1D116817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F539641-C5C4-6F40-8D61-1D0E4514C18F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62761A-B070-6846-9407-E6885F04636F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9F34CD-AEF8-F647-A090-65BDE3E9324C}"/>
                </a:ext>
              </a:extLst>
            </p:cNvPr>
            <p:cNvCxnSpPr>
              <a:stCxn id="13" idx="14"/>
              <a:endCxn id="16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49071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171D4-8D7A-5A49-8039-255037F5F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CE316-1C28-374E-9180-9B43DDD00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diffusion coefficient for Xe of D = 8e-15 cm</a:t>
            </a:r>
            <a:r>
              <a:rPr lang="en-US" baseline="30000" dirty="0"/>
              <a:t>2</a:t>
            </a:r>
            <a:r>
              <a:rPr lang="en-US" dirty="0"/>
              <a:t>/s, what fraction of the fission gas trapped in an post-irradiation annealed fuel pellet has escaped after one hour? It has an average grain size of 10 microns</a:t>
            </a:r>
          </a:p>
          <a:p>
            <a:pPr lvl="1"/>
            <a:r>
              <a:rPr lang="en-US" dirty="0"/>
              <a:t>D = 8e-15 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a = 10e-4 cm</a:t>
            </a:r>
          </a:p>
          <a:p>
            <a:pPr lvl="1"/>
            <a:r>
              <a:rPr lang="en-US" dirty="0"/>
              <a:t>t = 3600 s</a:t>
            </a:r>
          </a:p>
          <a:p>
            <a:r>
              <a:rPr lang="en-US" dirty="0"/>
              <a:t>Which f? </a:t>
            </a:r>
            <a:r>
              <a:rPr lang="en-US" dirty="0" err="1">
                <a:latin typeface="Symbol" pitchFamily="2" charset="2"/>
              </a:rPr>
              <a:t>τ</a:t>
            </a:r>
            <a:r>
              <a:rPr lang="en-US" dirty="0"/>
              <a:t> = D x t/a</a:t>
            </a:r>
            <a:r>
              <a:rPr lang="en-US" baseline="30000" dirty="0"/>
              <a:t>2 </a:t>
            </a:r>
            <a:r>
              <a:rPr lang="en-US" dirty="0"/>
              <a:t>= 2.88E-4 &lt;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0.101</a:t>
            </a:r>
          </a:p>
          <a:p>
            <a:pPr lvl="1"/>
            <a:r>
              <a:rPr lang="en-US" dirty="0"/>
              <a:t>f = 6*sqrt(8e-15*3600/(pi*(10e-4)^2)) – 3*8e-15*3600/(10e-4)^2 = 0.0181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29BB2-D6F2-4E4B-BB42-CD91C7C9C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89C406D5-988D-594E-9265-700895703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37" y="4507896"/>
            <a:ext cx="18923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84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B60E9-BB14-F145-9725-21FBBDBD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expressions for 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802F6-1D20-3343-A427-33E5E86BE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02941" cy="3965670"/>
          </a:xfrm>
        </p:spPr>
        <p:txBody>
          <a:bodyPr/>
          <a:lstStyle/>
          <a:p>
            <a:r>
              <a:rPr lang="en-US" dirty="0"/>
              <a:t>Given the data from the previous example, can plot both </a:t>
            </a:r>
          </a:p>
          <a:p>
            <a:endParaRPr lang="en-US" dirty="0"/>
          </a:p>
          <a:p>
            <a:pPr lvl="1"/>
            <a:r>
              <a:rPr lang="en-US" dirty="0">
                <a:latin typeface="Symbol" pitchFamily="2" charset="2"/>
              </a:rPr>
              <a:t>t </a:t>
            </a:r>
            <a:r>
              <a:rPr lang="en-US" dirty="0"/>
              <a:t>&lt;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</a:p>
          <a:p>
            <a:pPr lvl="1"/>
            <a:r>
              <a:rPr lang="en-US" dirty="0">
                <a:latin typeface="Symbol" pitchFamily="2" charset="2"/>
              </a:rPr>
              <a:t>t &gt;</a:t>
            </a: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0A74B-57C4-5540-B636-78E02B92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D4662-C834-8C4F-803E-6F1EE8A8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658" y="2351781"/>
            <a:ext cx="4777463" cy="3583097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FD3EE8A1-511A-3B4B-A3E2-5C6D91269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73" y="3266329"/>
            <a:ext cx="1892300" cy="5588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72A76219-526B-CC46-8586-AAAFE41DE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23" y="3921126"/>
            <a:ext cx="1803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97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609C4-C88E-B849-AE67-68C271DE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in-pile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E6A25-BCDC-B94A-B277-936D53D74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572837" cy="430305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initial gas concentration is 0</a:t>
            </a:r>
            <a:endParaRPr lang="en-US" baseline="30000" dirty="0"/>
          </a:p>
          <a:p>
            <a:r>
              <a:rPr lang="en-US" dirty="0"/>
              <a:t>Gas is produced due to fission, where y is the chain yield (y = 0.3017 for Xe and Kr) and the fission rate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Gas can also decay, where </a:t>
            </a:r>
            <a:r>
              <a:rPr lang="en-US" dirty="0" err="1"/>
              <a:t>λ</a:t>
            </a:r>
            <a:r>
              <a:rPr lang="en-US" dirty="0"/>
              <a:t> is the decay constant</a:t>
            </a:r>
          </a:p>
          <a:p>
            <a:pPr lvl="1"/>
            <a:r>
              <a:rPr lang="en-US" dirty="0"/>
              <a:t>If we only consider stable stable products, </a:t>
            </a:r>
            <a:r>
              <a:rPr lang="en-US" dirty="0" err="1"/>
              <a:t>λ</a:t>
            </a:r>
            <a:r>
              <a:rPr lang="en-US" dirty="0"/>
              <a:t> = 0</a:t>
            </a:r>
          </a:p>
          <a:p>
            <a:r>
              <a:rPr lang="en-US" dirty="0"/>
              <a:t>For in pile release, the fraction is equal to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 solving with with a Laplace transform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total gas production is         gas atoms/cm</a:t>
            </a:r>
            <a:r>
              <a:rPr lang="en-US" baseline="30000" dirty="0"/>
              <a:t>3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AB922-C38D-1647-AB9C-0F2202E3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84386B-6569-C24B-AE41-999609ADDACB}"/>
              </a:ext>
            </a:extLst>
          </p:cNvPr>
          <p:cNvGrpSpPr/>
          <p:nvPr/>
        </p:nvGrpSpPr>
        <p:grpSpPr>
          <a:xfrm>
            <a:off x="7977435" y="2680447"/>
            <a:ext cx="2962022" cy="2314290"/>
            <a:chOff x="5682532" y="3930133"/>
            <a:chExt cx="2962022" cy="23142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1F00A7-239C-ED4C-ACFE-5B4D2F438358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91CA77C-D771-1741-85F8-51775EC6C64C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3FE3A0D-D431-1345-AF72-CFEBA96AC3ED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FBA19B6-74D4-5846-AF75-0994A30FE030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85326D4-0CD0-524B-AE31-BB405C81635C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F664D1A-15F7-3B46-80BB-4376CC17DE20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D9D5BC9-B3BD-394F-96CC-0DC540220D02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547DA2E-3ACF-964E-B3D7-7DFFA151EB60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9A71CC-8972-7546-BF39-BFE76B641B12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DAE65C1-2509-A04D-B7F5-F42ECB58C4AC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69EFAC6-412F-814C-AB30-A03D89086D22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051C58D-7162-2E49-9172-10C915C70456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8EB44B4-609E-D644-AE43-22722A28A906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78521FA-6C5A-2346-8EE6-DB44D60AA3DA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FCBAD04-6875-C64B-B940-876F036EC054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FF162DA-0FC4-5043-BCA0-89F0B96225D5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86CE2B2-9249-E14D-A413-17F9E2289EE1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AECBCEC-3B9F-8249-B308-119FBE6D10BD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CBB9067-8AE6-8744-84D8-5EFEB26FB30F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B06A614-5070-BB49-9913-75B8A2003EA9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1C0AA2D-6F68-EE40-B286-87F39E33EE9B}"/>
                  </a:ext>
                </a:extLst>
              </p:cNvPr>
              <p:cNvCxnSpPr>
                <a:stCxn id="12" idx="3"/>
                <a:endCxn id="32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FBAD83C-1DF8-DD45-9ED3-95E0BDB7140E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92A325-D4D3-CA48-8B29-2925D10BFD95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EB65CA4-792A-FE48-BF37-1EC3B184605E}"/>
                  </a:ext>
                </a:extLst>
              </p:cNvPr>
              <p:cNvCxnSpPr>
                <a:stCxn id="23" idx="3"/>
                <a:endCxn id="33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7BB8518-AFF7-7B40-850E-F7735E66A303}"/>
                  </a:ext>
                </a:extLst>
              </p:cNvPr>
              <p:cNvCxnSpPr>
                <a:stCxn id="33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1CB47BE-FD19-E347-8CA8-29567516C6F6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2489B22-EA67-C046-A29C-C1C805D777EC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A222AF2-6659-1146-854E-115FD45FC18B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BC6D8-9A39-EE4B-9B87-B36CBD5A4285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A167CE-BBD5-4B47-A1A9-7FBA4B1BEAB6}"/>
                </a:ext>
              </a:extLst>
            </p:cNvPr>
            <p:cNvCxnSpPr>
              <a:stCxn id="7" idx="14"/>
              <a:endCxn id="10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EAC2EB8-FDF0-354B-9E9E-587B0ED56B6C}"/>
              </a:ext>
            </a:extLst>
          </p:cNvPr>
          <p:cNvSpPr txBox="1"/>
          <p:nvPr/>
        </p:nvSpPr>
        <p:spPr>
          <a:xfrm>
            <a:off x="8258393" y="5140433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0</a:t>
            </a:r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  <p:pic>
        <p:nvPicPr>
          <p:cNvPr id="37" name="Picture 36" descr="latex-image-1.pdf">
            <a:extLst>
              <a:ext uri="{FF2B5EF4-FFF2-40B4-BE49-F238E27FC236}">
                <a16:creationId xmlns:a16="http://schemas.microsoft.com/office/drawing/2014/main" id="{42757B46-EB76-2F4D-B40D-4EEF99F1D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711" y="1902782"/>
            <a:ext cx="3416300" cy="558800"/>
          </a:xfrm>
          <a:prstGeom prst="rect">
            <a:avLst/>
          </a:prstGeom>
        </p:spPr>
      </p:pic>
      <p:pic>
        <p:nvPicPr>
          <p:cNvPr id="38" name="Picture 37" descr="latex-image-1.pdf">
            <a:extLst>
              <a:ext uri="{FF2B5EF4-FFF2-40B4-BE49-F238E27FC236}">
                <a16:creationId xmlns:a16="http://schemas.microsoft.com/office/drawing/2014/main" id="{68B23A20-D46C-0B4F-9DB0-615A1E6F1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927" y="2851835"/>
            <a:ext cx="1752600" cy="292100"/>
          </a:xfrm>
          <a:prstGeom prst="rect">
            <a:avLst/>
          </a:prstGeom>
        </p:spPr>
      </p:pic>
      <p:pic>
        <p:nvPicPr>
          <p:cNvPr id="39" name="Picture 38" descr="latex-image-1.pdf">
            <a:extLst>
              <a:ext uri="{FF2B5EF4-FFF2-40B4-BE49-F238E27FC236}">
                <a16:creationId xmlns:a16="http://schemas.microsoft.com/office/drawing/2014/main" id="{80D0193E-445C-814D-89CD-4411A0D88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466" y="3934755"/>
            <a:ext cx="1589522" cy="51522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A15E6E-68C9-6741-8467-D0A746248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484" y="4783352"/>
            <a:ext cx="3095065" cy="914893"/>
          </a:xfrm>
          <a:prstGeom prst="rect">
            <a:avLst/>
          </a:prstGeom>
        </p:spPr>
      </p:pic>
      <p:pic>
        <p:nvPicPr>
          <p:cNvPr id="49" name="Picture 48" descr="latex-image-1.pdf">
            <a:extLst>
              <a:ext uri="{FF2B5EF4-FFF2-40B4-BE49-F238E27FC236}">
                <a16:creationId xmlns:a16="http://schemas.microsoft.com/office/drawing/2014/main" id="{1399FAC1-7552-3645-8B7F-08AFA1E0D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763" y="5698245"/>
            <a:ext cx="381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40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924C1-4F45-FD48-A9B7-6F6D9483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1020-178C-4B43-861B-B2D7A190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a diffusion coefficient for Xe of D = 8e-15 cm</a:t>
            </a:r>
            <a:r>
              <a:rPr lang="en-US" baseline="30000" dirty="0"/>
              <a:t>2</a:t>
            </a:r>
            <a:r>
              <a:rPr lang="en-US" dirty="0"/>
              <a:t>/s, what fraction of the fission gas trapped in an in-pile fuel pellet has escaped after one hour? It has an average grain size of 10 microns.</a:t>
            </a:r>
          </a:p>
          <a:p>
            <a:pPr lvl="1"/>
            <a:r>
              <a:rPr lang="en-US" dirty="0"/>
              <a:t>D = 8e-15 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a = 10e-4 cm</a:t>
            </a:r>
          </a:p>
          <a:p>
            <a:pPr lvl="1"/>
            <a:r>
              <a:rPr lang="en-US" dirty="0"/>
              <a:t>We have a short time (t=3600 s), so we can use: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 = 4*sqrt(8e-15*3600/(pi*(10e-4)^2)) – 3/2*8e-15*3600/(10e-4)^2 = 0.0121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915AA-330C-2742-978D-AE15B26B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693EAC2-4BF5-DF44-A7A5-AA40AAB17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96" y="4502913"/>
            <a:ext cx="1955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1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FAEC8-285F-5A48-84BC-0BD03F46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3F120-30DB-BB40-89DD-E874BDC6F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We have calculated the fraction, but how much gas was actually released?</a:t>
            </a:r>
          </a:p>
          <a:p>
            <a:r>
              <a:rPr lang="en-US" dirty="0"/>
              <a:t>Consider 5% enriched UO</a:t>
            </a:r>
            <a:r>
              <a:rPr lang="en-US" baseline="-25000" dirty="0"/>
              <a:t>2</a:t>
            </a:r>
            <a:r>
              <a:rPr lang="en-US" dirty="0"/>
              <a:t> with a thermal fission cross section of U-235, σ</a:t>
            </a:r>
            <a:r>
              <a:rPr lang="en-US" baseline="-25000" dirty="0"/>
              <a:t>f235</a:t>
            </a:r>
            <a:r>
              <a:rPr lang="en-US" dirty="0"/>
              <a:t> = 550 barns or 5.5 × 10</a:t>
            </a:r>
            <a:r>
              <a:rPr lang="en-US" baseline="30000" dirty="0"/>
              <a:t>-22 </a:t>
            </a:r>
            <a:r>
              <a:rPr lang="en-US" dirty="0"/>
              <a:t>cm</a:t>
            </a:r>
            <a:r>
              <a:rPr lang="en-US" baseline="30000" dirty="0"/>
              <a:t>2</a:t>
            </a:r>
            <a:r>
              <a:rPr lang="en-US" dirty="0"/>
              <a:t> and a density of U, </a:t>
            </a:r>
            <a:r>
              <a:rPr lang="en-US" dirty="0" err="1"/>
              <a:t>δ</a:t>
            </a:r>
            <a:r>
              <a:rPr lang="en-US" baseline="-25000" dirty="0" err="1"/>
              <a:t>U</a:t>
            </a:r>
            <a:r>
              <a:rPr lang="en-US" dirty="0"/>
              <a:t> = 9.65 g/cm</a:t>
            </a:r>
            <a:r>
              <a:rPr lang="en-US" baseline="30000" dirty="0"/>
              <a:t>3</a:t>
            </a:r>
            <a:r>
              <a:rPr lang="en-US" dirty="0"/>
              <a:t>.</a:t>
            </a:r>
          </a:p>
          <a:p>
            <a:r>
              <a:rPr lang="en-US" dirty="0"/>
              <a:t>What would be the number of fission gas atoms released after one hour with a neutron flux of 3×10</a:t>
            </a:r>
            <a:r>
              <a:rPr lang="en-US" baseline="30000" dirty="0"/>
              <a:t>13 </a:t>
            </a:r>
            <a:r>
              <a:rPr lang="en-US" dirty="0"/>
              <a:t>n/(cm</a:t>
            </a:r>
            <a:r>
              <a:rPr lang="en-US" baseline="30000" dirty="0"/>
              <a:t>2</a:t>
            </a:r>
            <a:r>
              <a:rPr lang="en-US" dirty="0"/>
              <a:t> s) from a pellet of radius 0.5 cm and height 1.2 cm?</a:t>
            </a:r>
          </a:p>
          <a:p>
            <a:pPr lvl="1"/>
            <a:r>
              <a:rPr lang="en-US" dirty="0"/>
              <a:t>First, we have to calculate the fission rate</a:t>
            </a:r>
          </a:p>
          <a:p>
            <a:pPr lvl="2"/>
            <a:r>
              <a:rPr lang="en-US" dirty="0"/>
              <a:t>N</a:t>
            </a:r>
            <a:r>
              <a:rPr lang="en-US" baseline="-25000" dirty="0"/>
              <a:t>U</a:t>
            </a:r>
            <a:r>
              <a:rPr lang="en-US" dirty="0"/>
              <a:t> = N</a:t>
            </a:r>
            <a:r>
              <a:rPr lang="en-US" baseline="-25000" dirty="0"/>
              <a:t>a</a:t>
            </a:r>
            <a:r>
              <a:rPr lang="en-US" dirty="0"/>
              <a:t> </a:t>
            </a:r>
            <a:r>
              <a:rPr lang="en-US" dirty="0" err="1"/>
              <a:t>δ</a:t>
            </a:r>
            <a:r>
              <a:rPr lang="en-US" baseline="-25000" dirty="0" err="1"/>
              <a:t>U</a:t>
            </a:r>
            <a:r>
              <a:rPr lang="en-US" dirty="0"/>
              <a:t>/M</a:t>
            </a:r>
            <a:r>
              <a:rPr lang="en-US" baseline="-25000" dirty="0"/>
              <a:t>U </a:t>
            </a:r>
            <a:r>
              <a:rPr lang="en-US" dirty="0"/>
              <a:t>= 6.022e23*9.65/238 = </a:t>
            </a:r>
            <a:r>
              <a:rPr lang="hr-HR" dirty="0"/>
              <a:t>2.44e22</a:t>
            </a:r>
            <a:r>
              <a:rPr lang="en-US" dirty="0"/>
              <a:t> atoms of U/cm</a:t>
            </a:r>
            <a:r>
              <a:rPr lang="en-US" baseline="30000" dirty="0"/>
              <a:t>3</a:t>
            </a:r>
            <a:endParaRPr lang="en-US" baseline="-25000" dirty="0"/>
          </a:p>
          <a:p>
            <a:pPr lvl="2"/>
            <a:r>
              <a:rPr lang="en-US" dirty="0" err="1"/>
              <a:t>Fdot</a:t>
            </a:r>
            <a:r>
              <a:rPr lang="en-US" dirty="0"/>
              <a:t> = 0.05*2.44e22*5.5e-22*3e13 = </a:t>
            </a:r>
            <a:r>
              <a:rPr lang="hr-HR" dirty="0"/>
              <a:t>2.01e13 </a:t>
            </a:r>
            <a:r>
              <a:rPr lang="en-US" dirty="0"/>
              <a:t>fissions/(cm</a:t>
            </a:r>
            <a:r>
              <a:rPr lang="en-US" baseline="30000" dirty="0"/>
              <a:t>3</a:t>
            </a:r>
            <a:r>
              <a:rPr lang="en-US" dirty="0"/>
              <a:t> s)</a:t>
            </a:r>
          </a:p>
          <a:p>
            <a:pPr lvl="1"/>
            <a:r>
              <a:rPr lang="en-US" dirty="0"/>
              <a:t>Next we calculate the total amount of fission gas produced</a:t>
            </a:r>
          </a:p>
          <a:p>
            <a:pPr lvl="2"/>
            <a:r>
              <a:rPr lang="en-US" dirty="0"/>
              <a:t>N</a:t>
            </a:r>
            <a:r>
              <a:rPr lang="en-US" baseline="-25000" dirty="0"/>
              <a:t>FG</a:t>
            </a:r>
            <a:r>
              <a:rPr lang="en-US" dirty="0"/>
              <a:t> = y </a:t>
            </a:r>
            <a:r>
              <a:rPr lang="en-US" dirty="0" err="1"/>
              <a:t>Fdot</a:t>
            </a:r>
            <a:r>
              <a:rPr lang="en-US" dirty="0"/>
              <a:t> t = 0.3017*2.01e13*3600 = </a:t>
            </a:r>
            <a:r>
              <a:rPr lang="it-IT" dirty="0"/>
              <a:t>2.18e16 </a:t>
            </a:r>
            <a:r>
              <a:rPr lang="it-IT" dirty="0" err="1"/>
              <a:t>fission</a:t>
            </a:r>
            <a:r>
              <a:rPr lang="it-IT" dirty="0"/>
              <a:t> gas </a:t>
            </a:r>
            <a:r>
              <a:rPr lang="it-IT" dirty="0" err="1"/>
              <a:t>atoms</a:t>
            </a:r>
            <a:r>
              <a:rPr lang="it-IT" dirty="0"/>
              <a:t>/cm</a:t>
            </a:r>
            <a:r>
              <a:rPr lang="it-IT" baseline="30000" dirty="0"/>
              <a:t>3</a:t>
            </a:r>
          </a:p>
          <a:p>
            <a:pPr lvl="2"/>
            <a:r>
              <a:rPr lang="it-IT" dirty="0" err="1"/>
              <a:t>Vol</a:t>
            </a:r>
            <a:r>
              <a:rPr lang="it-IT" dirty="0"/>
              <a:t> = π r</a:t>
            </a:r>
            <a:r>
              <a:rPr lang="it-IT" baseline="30000" dirty="0"/>
              <a:t>2</a:t>
            </a:r>
            <a:r>
              <a:rPr lang="it-IT" dirty="0"/>
              <a:t> h = </a:t>
            </a:r>
            <a:r>
              <a:rPr lang="it-IT" dirty="0" err="1"/>
              <a:t>pi</a:t>
            </a:r>
            <a:r>
              <a:rPr lang="it-IT" dirty="0"/>
              <a:t>*0.5^2*1.2 = 0.94 cm</a:t>
            </a:r>
            <a:r>
              <a:rPr lang="it-IT" baseline="30000" dirty="0"/>
              <a:t>3</a:t>
            </a:r>
          </a:p>
          <a:p>
            <a:pPr lvl="2"/>
            <a:r>
              <a:rPr lang="it-IT" dirty="0"/>
              <a:t>NFG*</a:t>
            </a:r>
            <a:r>
              <a:rPr lang="it-IT" dirty="0" err="1"/>
              <a:t>Vol</a:t>
            </a:r>
            <a:r>
              <a:rPr lang="it-IT" dirty="0"/>
              <a:t> = 2.18e16*0.94 = </a:t>
            </a:r>
            <a:r>
              <a:rPr lang="hr-HR" dirty="0"/>
              <a:t>2.06e16 </a:t>
            </a:r>
            <a:r>
              <a:rPr lang="hr-HR" dirty="0" err="1"/>
              <a:t>fission</a:t>
            </a:r>
            <a:r>
              <a:rPr lang="hr-HR" dirty="0"/>
              <a:t> gas </a:t>
            </a:r>
            <a:r>
              <a:rPr lang="hr-HR" dirty="0" err="1"/>
              <a:t>atoms</a:t>
            </a:r>
            <a:endParaRPr lang="hr-HR" dirty="0"/>
          </a:p>
          <a:p>
            <a:pPr lvl="1"/>
            <a:r>
              <a:rPr lang="hr-HR" dirty="0" err="1"/>
              <a:t>Finally</a:t>
            </a:r>
            <a:r>
              <a:rPr lang="hr-HR" dirty="0"/>
              <a:t> </a:t>
            </a:r>
            <a:r>
              <a:rPr lang="hr-HR" dirty="0" err="1"/>
              <a:t>we</a:t>
            </a:r>
            <a:r>
              <a:rPr lang="hr-HR" dirty="0"/>
              <a:t> </a:t>
            </a:r>
            <a:r>
              <a:rPr lang="hr-HR" dirty="0" err="1"/>
              <a:t>calculate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total </a:t>
            </a:r>
            <a:r>
              <a:rPr lang="hr-HR" dirty="0" err="1"/>
              <a:t>amount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gas </a:t>
            </a:r>
            <a:r>
              <a:rPr lang="hr-HR" dirty="0" err="1"/>
              <a:t>released</a:t>
            </a:r>
            <a:r>
              <a:rPr lang="hr-HR" dirty="0"/>
              <a:t> </a:t>
            </a:r>
            <a:r>
              <a:rPr lang="hr-HR" dirty="0" err="1"/>
              <a:t>using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fraction</a:t>
            </a:r>
            <a:endParaRPr lang="hr-HR" dirty="0"/>
          </a:p>
          <a:p>
            <a:pPr lvl="2"/>
            <a:r>
              <a:rPr lang="hr-HR" dirty="0"/>
              <a:t>f = 0.0121</a:t>
            </a:r>
          </a:p>
          <a:p>
            <a:pPr lvl="2"/>
            <a:r>
              <a:rPr lang="hr-HR" dirty="0"/>
              <a:t>Gas </a:t>
            </a:r>
            <a:r>
              <a:rPr lang="hr-HR" dirty="0" err="1"/>
              <a:t>released</a:t>
            </a:r>
            <a:r>
              <a:rPr lang="hr-HR" dirty="0"/>
              <a:t> = 0.0121*2.06e16 </a:t>
            </a:r>
            <a:r>
              <a:rPr lang="hr-HR" dirty="0" err="1"/>
              <a:t>atoms</a:t>
            </a:r>
            <a:r>
              <a:rPr lang="hr-HR" dirty="0"/>
              <a:t> </a:t>
            </a:r>
            <a:r>
              <a:rPr lang="hr-HR" dirty="0" err="1"/>
              <a:t>produced</a:t>
            </a:r>
            <a:r>
              <a:rPr lang="hr-HR" dirty="0"/>
              <a:t> = </a:t>
            </a:r>
            <a:r>
              <a:rPr lang="cs-CZ" dirty="0"/>
              <a:t>2.49e14 </a:t>
            </a:r>
            <a:r>
              <a:rPr lang="cs-CZ" dirty="0" err="1"/>
              <a:t>atoms</a:t>
            </a:r>
            <a:r>
              <a:rPr lang="cs-CZ" dirty="0"/>
              <a:t> </a:t>
            </a:r>
            <a:r>
              <a:rPr lang="cs-CZ" dirty="0" err="1"/>
              <a:t>released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1516C-495E-C746-BBD9-45CD42D8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09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3C1F-10A5-5B4E-A3FD-FF5CBE4A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time progresses, both the fraction released and the produced gas increase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3C283-D6FD-3046-9CE5-84D45EEC2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441D05-1511-424E-961E-AD3365DCD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2283" y="2160588"/>
            <a:ext cx="5287433" cy="396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18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8EA9-BEED-7245-8DF5-38040200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0EAEE-A413-E34D-9D3E-4F651E41B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be having regular classes at the designated time</a:t>
            </a:r>
          </a:p>
          <a:p>
            <a:r>
              <a:rPr lang="en-US" dirty="0"/>
              <a:t>All lectures, videos and slides, will be posted to the </a:t>
            </a:r>
            <a:r>
              <a:rPr lang="en-US" dirty="0" err="1"/>
              <a:t>moodle</a:t>
            </a:r>
            <a:r>
              <a:rPr lang="en-US" dirty="0"/>
              <a:t> site</a:t>
            </a:r>
          </a:p>
          <a:p>
            <a:r>
              <a:rPr lang="en-US" dirty="0"/>
              <a:t>If you have issues viewing either, please let me know</a:t>
            </a:r>
          </a:p>
          <a:p>
            <a:r>
              <a:rPr lang="en-US" dirty="0"/>
              <a:t>Will still be trying to keep things working in the normal way, just remotely</a:t>
            </a:r>
          </a:p>
          <a:p>
            <a:endParaRPr lang="en-US" dirty="0"/>
          </a:p>
          <a:p>
            <a:r>
              <a:rPr lang="en-US" dirty="0"/>
              <a:t>Graded exams will be emailed out later today</a:t>
            </a:r>
          </a:p>
          <a:p>
            <a:endParaRPr lang="en-US" dirty="0"/>
          </a:p>
          <a:p>
            <a:r>
              <a:rPr lang="en-US" dirty="0"/>
              <a:t>This is all new, let me know of any questions or concerns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7A7F4-0C05-1646-BEE3-6C3F40B4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72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87CE3-0A49-CF4C-B355-864DC82D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Forsberg-</a:t>
            </a:r>
            <a:r>
              <a:rPr lang="en-US" dirty="0" err="1"/>
              <a:t>Massih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78CCB-060C-7442-A2C6-CB2E25D61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5199529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ea typeface="ＭＳ Ｐゴシック"/>
                <a:cs typeface="ＭＳ Ｐゴシック"/>
              </a:rPr>
              <a:t>The Booth model ONLY considers stage one of fission gas release</a:t>
            </a:r>
          </a:p>
          <a:p>
            <a:r>
              <a:rPr lang="en-US" dirty="0"/>
              <a:t>Two stage Forsberg-</a:t>
            </a:r>
            <a:r>
              <a:rPr lang="en-US" dirty="0" err="1"/>
              <a:t>Massih</a:t>
            </a:r>
            <a:r>
              <a:rPr lang="en-US" dirty="0"/>
              <a:t> mechanistic model</a:t>
            </a:r>
          </a:p>
          <a:p>
            <a:pPr lvl="1"/>
            <a:r>
              <a:rPr lang="en-US" dirty="0"/>
              <a:t>Considers intragranular diffusion diffusion to grain boundaries (stage 1)</a:t>
            </a:r>
          </a:p>
          <a:p>
            <a:pPr lvl="1"/>
            <a:r>
              <a:rPr lang="en-US" dirty="0"/>
              <a:t>Also, grain boundary gas accumulation, resolution back into grain, saturation (stage 2)</a:t>
            </a:r>
          </a:p>
          <a:p>
            <a:pPr lvl="1"/>
            <a:r>
              <a:rPr lang="en-US" dirty="0"/>
              <a:t>Assumes that once the bubbles on the grain face are interconnected, it is released (no stage 3)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2C7DB-12A6-7C41-95F5-CA2175DFA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66D44-A615-B046-9766-557EEC19F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129" y="3965349"/>
            <a:ext cx="3732068" cy="2668138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356425B3-DE14-224B-98D8-1C83B1A7D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28" y="1896334"/>
            <a:ext cx="3664524" cy="2069015"/>
          </a:xfrm>
          <a:prstGeom prst="rect">
            <a:avLst/>
          </a:prstGeom>
        </p:spPr>
      </p:pic>
      <p:pic>
        <p:nvPicPr>
          <p:cNvPr id="113" name="Picture 4">
            <a:extLst>
              <a:ext uri="{FF2B5EF4-FFF2-40B4-BE49-F238E27FC236}">
                <a16:creationId xmlns:a16="http://schemas.microsoft.com/office/drawing/2014/main" id="{213DC88F-A308-4545-8EA0-729127FDD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75131" y="2073323"/>
            <a:ext cx="1990917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70390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EE20-6ADC-574E-B7F8-50EF25ED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Forsberg-</a:t>
            </a:r>
            <a:r>
              <a:rPr lang="en-US" dirty="0" err="1"/>
              <a:t>Massih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565CD-C7B1-8B4E-B78C-FF6CD382B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824752"/>
          </a:xfrm>
        </p:spPr>
        <p:txBody>
          <a:bodyPr/>
          <a:lstStyle/>
          <a:p>
            <a:r>
              <a:rPr lang="en-US" dirty="0"/>
              <a:t>2-stage F-M model over-predicts gas release because it neglects grain boundary bubble percolation (Stage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A39F2-CE96-394A-86B4-DD78AE41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ECB08-A9F3-B041-8753-5D31C8807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75"/>
          <a:stretch/>
        </p:blipFill>
        <p:spPr>
          <a:xfrm>
            <a:off x="7492703" y="2599952"/>
            <a:ext cx="4484144" cy="3851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BFB50-5A92-B247-AF07-BB23903C4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640" y="3057588"/>
            <a:ext cx="4224833" cy="3082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1EDAF4-CF64-1D4C-90B1-502F5D762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13" y="3633831"/>
            <a:ext cx="2608622" cy="1729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9E7F17-B74E-DA4C-9C59-AD9B0A73ACAE}"/>
              </a:ext>
            </a:extLst>
          </p:cNvPr>
          <p:cNvSpPr/>
          <p:nvPr/>
        </p:nvSpPr>
        <p:spPr>
          <a:xfrm>
            <a:off x="3202640" y="637251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Millett, Tonks, and </a:t>
            </a:r>
            <a:r>
              <a:rPr lang="en-US" sz="1400" dirty="0" err="1"/>
              <a:t>Biner</a:t>
            </a:r>
            <a:r>
              <a:rPr lang="en-US" sz="1400" dirty="0"/>
              <a:t>. JNM, 424.1 (2012): 176-182.</a:t>
            </a:r>
          </a:p>
        </p:txBody>
      </p:sp>
    </p:spTree>
    <p:extLst>
      <p:ext uri="{BB962C8B-B14F-4D97-AF65-F5344CB8AC3E}">
        <p14:creationId xmlns:p14="http://schemas.microsoft.com/office/powerpoint/2010/main" val="787775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DB37-4927-E145-8DC5-C5510BCA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530F1-F66A-3947-84CD-EF59C3EE5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diffusivity of the fission gas depends on temperature and on irradiation</a:t>
            </a:r>
          </a:p>
          <a:p>
            <a:r>
              <a:rPr lang="en-US" dirty="0"/>
              <a:t>Experimental data shows three different regimes for the diffusivity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A50F3-08EF-F245-98F6-767AB800C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0A376-4CF2-484A-9699-196DBCAE8B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83" y="3127330"/>
            <a:ext cx="3198471" cy="366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D0B52A13-9891-634C-AB00-052FB837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970" y="4275161"/>
            <a:ext cx="3467100" cy="127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1B0141-C2E7-774E-A73F-6B98D8B008EA}"/>
              </a:ext>
            </a:extLst>
          </p:cNvPr>
          <p:cNvSpPr/>
          <p:nvPr/>
        </p:nvSpPr>
        <p:spPr>
          <a:xfrm>
            <a:off x="4681970" y="3713835"/>
            <a:ext cx="28507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Times New Roman"/>
                <a:cs typeface="Times New Roman"/>
              </a:rPr>
              <a:t>D = D</a:t>
            </a:r>
            <a:r>
              <a:rPr lang="en-US" sz="2000" baseline="-25000" dirty="0">
                <a:latin typeface="Times New Roman"/>
                <a:cs typeface="Times New Roman"/>
              </a:rPr>
              <a:t>1</a:t>
            </a:r>
            <a:r>
              <a:rPr lang="en-US" sz="2000" i="1" dirty="0">
                <a:latin typeface="Times New Roman"/>
                <a:cs typeface="Times New Roman"/>
              </a:rPr>
              <a:t> + D</a:t>
            </a:r>
            <a:r>
              <a:rPr lang="en-US" sz="2000" baseline="-25000" dirty="0">
                <a:latin typeface="Times New Roman"/>
                <a:cs typeface="Times New Roman"/>
              </a:rPr>
              <a:t>2</a:t>
            </a:r>
            <a:r>
              <a:rPr lang="en-US" sz="2000" i="1" dirty="0">
                <a:latin typeface="Times New Roman"/>
                <a:cs typeface="Times New Roman"/>
              </a:rPr>
              <a:t> + D</a:t>
            </a:r>
            <a:r>
              <a:rPr lang="en-US" sz="2000" baseline="-25000" dirty="0">
                <a:latin typeface="Times New Roman"/>
                <a:cs typeface="Times New Roman"/>
              </a:rPr>
              <a:t>3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dirty="0"/>
              <a:t>cm</a:t>
            </a:r>
            <a:r>
              <a:rPr lang="en-US" sz="2000" baseline="30000" dirty="0"/>
              <a:t>2</a:t>
            </a:r>
            <a:r>
              <a:rPr lang="en-US" sz="2000" dirty="0"/>
              <a:t>/s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FF3AD4-C7CA-DF4D-ABA5-63F16AC19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120" y="3334817"/>
            <a:ext cx="3721796" cy="279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21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E44BE-2358-3F4C-A01A-CF08CBC3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0DA0F-5064-494D-85C4-D2AB71B89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effective fission gas diffusivity is slower due to trapping by intragranular bubbles</a:t>
            </a:r>
          </a:p>
          <a:p>
            <a:r>
              <a:rPr lang="en-US" dirty="0"/>
              <a:t>As the gas atoms diffuse towards the grain boundary, some are trapped by the small intragranular bubbles</a:t>
            </a:r>
          </a:p>
          <a:p>
            <a:r>
              <a:rPr lang="en-US" dirty="0"/>
              <a:t>Some are later knocked out by energized particles (called resolution)</a:t>
            </a:r>
          </a:p>
          <a:p>
            <a:r>
              <a:rPr lang="en-US" dirty="0"/>
              <a:t>The effective diffusion constant depends on the trapping rate 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/>
              <a:t> and the resolution rate </a:t>
            </a:r>
            <a:r>
              <a:rPr lang="en-US" dirty="0" err="1"/>
              <a:t>r</a:t>
            </a:r>
            <a:r>
              <a:rPr lang="en-US" baseline="-25000" dirty="0" err="1"/>
              <a:t>r</a:t>
            </a:r>
            <a:endParaRPr lang="en-US" baseline="-25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5AAC7-A8A0-E043-ACC6-0988C2483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E2DA1C23-3A42-FE49-8B0C-D9D81D68D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0" y="5243066"/>
            <a:ext cx="2032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77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D80B7-6EF5-AD4A-BBDC-162C5988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F318E-9504-1F40-BC4D-0621517C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Fission products change the fuel behavior</a:t>
            </a:r>
          </a:p>
          <a:p>
            <a:r>
              <a:rPr lang="en-US" dirty="0"/>
              <a:t>Fission gas is released in three stages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Fission gas production and diffusion to grain boundaries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Grain boundary bubble nucleation, growth, and interconnection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Gas transport through interconnected bubbles to free surfaces</a:t>
            </a:r>
          </a:p>
          <a:p>
            <a:r>
              <a:rPr lang="en-US" dirty="0"/>
              <a:t>Fission gas release is measured using post-irradiation annealing and in pile experiments</a:t>
            </a:r>
          </a:p>
          <a:p>
            <a:r>
              <a:rPr lang="en-US" dirty="0"/>
              <a:t>Fission gas release models are used to understand fission gas experiments and to predict gas release for fuel performance codes</a:t>
            </a:r>
          </a:p>
          <a:p>
            <a:r>
              <a:rPr lang="en-US" dirty="0"/>
              <a:t>Spherical grain models predict a fraction of gas release for post-irradiation annealing or for in-pile gas release</a:t>
            </a:r>
          </a:p>
          <a:p>
            <a:r>
              <a:rPr lang="en-US" dirty="0"/>
              <a:t>Fission gas diffusivity behavior changes with temperature and fission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72784-57C1-FF42-90FC-8500E357B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38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F3E4E-F695-7E42-BDF9-91C6ADF6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AFAD4-123E-7E46-8981-E976FE262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29082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releases around 200 MeV</a:t>
            </a:r>
          </a:p>
          <a:p>
            <a:pPr lvl="1"/>
            <a:r>
              <a:rPr lang="en-US" dirty="0"/>
              <a:t>The fission fragments have 169 MeV of kinetic energy</a:t>
            </a:r>
          </a:p>
          <a:p>
            <a:pPr lvl="1"/>
            <a:r>
              <a:rPr lang="en-US" dirty="0"/>
              <a:t>2 to 3 neutrons with an average energy of 2 MeV</a:t>
            </a:r>
          </a:p>
          <a:p>
            <a:pPr lvl="1"/>
            <a:r>
              <a:rPr lang="en-US" dirty="0"/>
              <a:t>7 MeV of prompt gamma ray photons</a:t>
            </a:r>
          </a:p>
          <a:p>
            <a:pPr lvl="1"/>
            <a:r>
              <a:rPr lang="en-US" dirty="0"/>
              <a:t>The remaining energy is released by beta decay</a:t>
            </a:r>
          </a:p>
          <a:p>
            <a:r>
              <a:rPr lang="en-US" dirty="0"/>
              <a:t>Every fission product that is produced is now in the crystal lattice of the fuel, changing the microstructure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23E69-16C5-9341-9688-F0D86DBE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AB0F4-19ED-9B42-A625-7C6C9A8B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270" y="1968501"/>
            <a:ext cx="3089836" cy="193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B828C5-F72E-2D4D-924D-60F59918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70" y="4143330"/>
            <a:ext cx="2662432" cy="21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48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A781-7ECE-6641-88BB-68160FD7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various types of fission products that form in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3BFFA-532D-A248-A8F3-258A2234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16C56-AB5E-3345-B5D1-C17ED6ED40EF}"/>
              </a:ext>
            </a:extLst>
          </p:cNvPr>
          <p:cNvGrpSpPr/>
          <p:nvPr/>
        </p:nvGrpSpPr>
        <p:grpSpPr>
          <a:xfrm>
            <a:off x="1944162" y="2149247"/>
            <a:ext cx="7576356" cy="4387850"/>
            <a:chOff x="1782797" y="1146678"/>
            <a:chExt cx="8720221" cy="5209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CA30CB-24D3-9D42-9B49-6FF3DE94B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2797" y="2202246"/>
              <a:ext cx="3550899" cy="301778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E71837-A94D-674A-B3E4-EBEE788289C3}"/>
                </a:ext>
              </a:extLst>
            </p:cNvPr>
            <p:cNvGrpSpPr/>
            <p:nvPr/>
          </p:nvGrpSpPr>
          <p:grpSpPr>
            <a:xfrm>
              <a:off x="3344229" y="4631825"/>
              <a:ext cx="7158789" cy="1724526"/>
              <a:chOff x="1838158" y="5013158"/>
              <a:chExt cx="7158789" cy="1724526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79510D7-9F25-DE47-BCC2-A743D4394290}"/>
                  </a:ext>
                </a:extLst>
              </p:cNvPr>
              <p:cNvSpPr/>
              <p:nvPr/>
            </p:nvSpPr>
            <p:spPr>
              <a:xfrm>
                <a:off x="3903579" y="5434263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Noble gases (</a:t>
                </a:r>
                <a:r>
                  <a:rPr lang="en-US" sz="1400" b="1" dirty="0" err="1"/>
                  <a:t>Xe</a:t>
                </a:r>
                <a:r>
                  <a:rPr lang="en-US" sz="1400" b="1" dirty="0"/>
                  <a:t>, Kr)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Essentially insoluble in the fuel matrix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either </a:t>
                </a:r>
                <a:r>
                  <a:rPr lang="en-US" sz="1400" dirty="0" err="1"/>
                  <a:t>intragranular</a:t>
                </a:r>
                <a:r>
                  <a:rPr lang="en-US" sz="1400" dirty="0"/>
                  <a:t> (within grain) voids or bubbles or </a:t>
                </a:r>
                <a:r>
                  <a:rPr lang="en-US" sz="1400" dirty="0" err="1"/>
                  <a:t>intergranular</a:t>
                </a:r>
                <a:r>
                  <a:rPr lang="en-US" sz="1400" dirty="0"/>
                  <a:t> (grain boundary) bubbles </a:t>
                </a:r>
              </a:p>
              <a:p>
                <a:pPr marL="173038" indent="-173038">
                  <a:buFont typeface="Arial"/>
                  <a:buChar char="•"/>
                </a:pPr>
                <a:endParaRPr lang="en-US" sz="1400" dirty="0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CEE9338-FC9E-844D-B777-ACB4548A3797}"/>
                  </a:ext>
                </a:extLst>
              </p:cNvPr>
              <p:cNvCxnSpPr>
                <a:stCxn id="7" idx="1"/>
              </p:cNvCxnSpPr>
              <p:nvPr/>
            </p:nvCxnSpPr>
            <p:spPr>
              <a:xfrm flipH="1" flipV="1">
                <a:off x="1838158" y="5013158"/>
                <a:ext cx="2065421" cy="107281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524C206-EA46-0741-9CB4-505637424DA3}"/>
                </a:ext>
              </a:extLst>
            </p:cNvPr>
            <p:cNvGrpSpPr/>
            <p:nvPr/>
          </p:nvGrpSpPr>
          <p:grpSpPr>
            <a:xfrm>
              <a:off x="3344229" y="3667961"/>
              <a:ext cx="7158789" cy="1303421"/>
              <a:chOff x="1838158" y="4049294"/>
              <a:chExt cx="7158789" cy="1303421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0776D69-9FD5-1547-B265-F1E13ED02C3E}"/>
                  </a:ext>
                </a:extLst>
              </p:cNvPr>
              <p:cNvSpPr/>
              <p:nvPr/>
            </p:nvSpPr>
            <p:spPr>
              <a:xfrm>
                <a:off x="3903579" y="4049294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Volatiles (Br, </a:t>
                </a:r>
                <a:r>
                  <a:rPr lang="en-US" sz="1400" b="1" dirty="0" err="1"/>
                  <a:t>Rb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Te</a:t>
                </a:r>
                <a:r>
                  <a:rPr lang="en-US" sz="1400" b="1" dirty="0"/>
                  <a:t>, I and Cs)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Exist as gases at high temperatures of the pellet interior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Also exist as solids at the cooler pellet exterior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0BB876E-2031-AE4C-8420-2C7E0A495BC0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>
                <a:off x="1838158" y="4701005"/>
                <a:ext cx="2065421" cy="31215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BDDD7F-BCCE-FD46-9E84-0A204250B574}"/>
                </a:ext>
              </a:extLst>
            </p:cNvPr>
            <p:cNvGrpSpPr/>
            <p:nvPr/>
          </p:nvGrpSpPr>
          <p:grpSpPr>
            <a:xfrm>
              <a:off x="3885650" y="2827088"/>
              <a:ext cx="6617368" cy="755316"/>
              <a:chOff x="2379579" y="3208421"/>
              <a:chExt cx="6617368" cy="75531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53FD2B6-2B0A-1246-9EC9-3EB0EDFD65A4}"/>
                  </a:ext>
                </a:extLst>
              </p:cNvPr>
              <p:cNvSpPr/>
              <p:nvPr/>
            </p:nvSpPr>
            <p:spPr>
              <a:xfrm>
                <a:off x="3903579" y="320842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Metals (Mo, </a:t>
                </a:r>
                <a:r>
                  <a:rPr lang="en-US" sz="1400" b="1" dirty="0" err="1"/>
                  <a:t>Ru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Pd</a:t>
                </a:r>
                <a:r>
                  <a:rPr lang="en-US" sz="1400" b="1" dirty="0"/>
                  <a:t>, and </a:t>
                </a:r>
                <a:r>
                  <a:rPr lang="en-US" sz="1400" b="1" dirty="0" err="1"/>
                  <a:t>Tc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metallic precipitates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9EE72CD-82B6-284E-909E-18E4D3BB98EF}"/>
                  </a:ext>
                </a:extLst>
              </p:cNvPr>
              <p:cNvCxnSpPr>
                <a:stCxn id="13" idx="1"/>
              </p:cNvCxnSpPr>
              <p:nvPr/>
            </p:nvCxnSpPr>
            <p:spPr>
              <a:xfrm flipH="1" flipV="1">
                <a:off x="2379579" y="3208421"/>
                <a:ext cx="1524000" cy="377658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66A03F-3F0F-9C4C-824F-17969C31C307}"/>
                </a:ext>
              </a:extLst>
            </p:cNvPr>
            <p:cNvGrpSpPr/>
            <p:nvPr/>
          </p:nvGrpSpPr>
          <p:grpSpPr>
            <a:xfrm>
              <a:off x="4340176" y="1996909"/>
              <a:ext cx="6162842" cy="755316"/>
              <a:chOff x="2834105" y="2378242"/>
              <a:chExt cx="6162842" cy="755316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B9CC1C6-BE85-CD49-A288-086BFB5FE403}"/>
                  </a:ext>
                </a:extLst>
              </p:cNvPr>
              <p:cNvSpPr/>
              <p:nvPr/>
            </p:nvSpPr>
            <p:spPr>
              <a:xfrm>
                <a:off x="3903579" y="2378242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Insoluble oxides (</a:t>
                </a:r>
                <a:r>
                  <a:rPr lang="en-US" sz="1400" b="1" dirty="0" err="1"/>
                  <a:t>Zr</a:t>
                </a:r>
                <a:r>
                  <a:rPr lang="en-US" sz="1400" b="1" dirty="0"/>
                  <a:t>, Ba and </a:t>
                </a:r>
                <a:r>
                  <a:rPr lang="en-US" sz="1400" b="1" dirty="0" err="1"/>
                  <a:t>Sr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insoluble oxides in the fluorite lattice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DA1B70E-5C6D-DE45-A2B5-BE638A5A33D6}"/>
                  </a:ext>
                </a:extLst>
              </p:cNvPr>
              <p:cNvCxnSpPr>
                <a:stCxn id="16" idx="1"/>
              </p:cNvCxnSpPr>
              <p:nvPr/>
            </p:nvCxnSpPr>
            <p:spPr>
              <a:xfrm flipH="1">
                <a:off x="2834105" y="2755900"/>
                <a:ext cx="1069474" cy="10494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7D186B-09FE-5445-812E-A8F63FB322B3}"/>
                </a:ext>
              </a:extLst>
            </p:cNvPr>
            <p:cNvGrpSpPr/>
            <p:nvPr/>
          </p:nvGrpSpPr>
          <p:grpSpPr>
            <a:xfrm>
              <a:off x="3411071" y="1146678"/>
              <a:ext cx="7091947" cy="1332831"/>
              <a:chOff x="1905000" y="1528011"/>
              <a:chExt cx="7091947" cy="1332831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DF5E3AD6-3FB0-8546-833C-D67488532FF1}"/>
                  </a:ext>
                </a:extLst>
              </p:cNvPr>
              <p:cNvSpPr/>
              <p:nvPr/>
            </p:nvSpPr>
            <p:spPr>
              <a:xfrm>
                <a:off x="3903579" y="152801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Soluble oxides (Y, La and the rare earths)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Dissolved in the </a:t>
                </a:r>
                <a:r>
                  <a:rPr lang="en-US" sz="1400" dirty="0" err="1"/>
                  <a:t>cation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sublattice</a:t>
                </a:r>
                <a:endParaRPr lang="en-US" sz="1400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176EAFF-45AE-3447-82D4-2D53B9799433}"/>
                  </a:ext>
                </a:extLst>
              </p:cNvPr>
              <p:cNvCxnSpPr>
                <a:stCxn id="19" idx="1"/>
              </p:cNvCxnSpPr>
              <p:nvPr/>
            </p:nvCxnSpPr>
            <p:spPr>
              <a:xfrm flipH="1">
                <a:off x="1905000" y="1905669"/>
                <a:ext cx="1998579" cy="95517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0197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29A2-EAD2-8C44-994E-CAB0E9BF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of the fission products impact the behavior of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55737-F925-9D41-944D-E3BFC88E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F4896-DF3F-754B-8F1E-F4527D595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665" y="1988111"/>
            <a:ext cx="7702882" cy="473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3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BCC74-AC52-4646-BE9B-E3B9CFB8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38B70-5FED-9B46-9E12-ADB332CD2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230471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gases (Xe, Kr) are released in a process composed of three stages in UO2</a:t>
            </a:r>
          </a:p>
          <a:p>
            <a:r>
              <a:rPr lang="en-US" dirty="0"/>
              <a:t>Stage 1: Gas atoms are produced throughout the fuel due to fission and diffuse towards grain boundaries</a:t>
            </a:r>
          </a:p>
          <a:p>
            <a:r>
              <a:rPr lang="en-US" dirty="0"/>
              <a:t>Small intragranular bubbles form within the grains, but never get larger than a few nm radius due to resolution from energized particles</a:t>
            </a:r>
          </a:p>
          <a:p>
            <a:r>
              <a:rPr lang="en-US" dirty="0"/>
              <a:t>Gas atoms that don’t get trapped within the intragranular bubbles migrate to grain boundaries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98A9E-7279-7E4F-8817-4CB076BB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BF0650-599D-8C44-912C-8CB9FAC1E1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040" b="5054"/>
          <a:stretch/>
        </p:blipFill>
        <p:spPr>
          <a:xfrm>
            <a:off x="6617906" y="4430021"/>
            <a:ext cx="2210562" cy="167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88ECF19-1E31-274C-A5F2-5812F4ACFD17}"/>
              </a:ext>
            </a:extLst>
          </p:cNvPr>
          <p:cNvGrpSpPr>
            <a:grpSpLocks noChangeAspect="1"/>
          </p:cNvGrpSpPr>
          <p:nvPr/>
        </p:nvGrpSpPr>
        <p:grpSpPr>
          <a:xfrm>
            <a:off x="7209256" y="1782289"/>
            <a:ext cx="3380876" cy="2323734"/>
            <a:chOff x="0" y="2094318"/>
            <a:chExt cx="2728129" cy="1875090"/>
          </a:xfrm>
        </p:grpSpPr>
        <p:pic>
          <p:nvPicPr>
            <p:cNvPr id="8" name="Picture 7" descr="LANL_Logo.png">
              <a:extLst>
                <a:ext uri="{FF2B5EF4-FFF2-40B4-BE49-F238E27FC236}">
                  <a16:creationId xmlns:a16="http://schemas.microsoft.com/office/drawing/2014/main" id="{39A33ED6-06D8-2941-93FB-5C17C476A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4318"/>
              <a:ext cx="1068830" cy="491181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3C023AB-0122-C44D-BFC5-1419353E08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297" y="2551640"/>
              <a:ext cx="2417832" cy="1417768"/>
              <a:chOff x="3850640" y="1584357"/>
              <a:chExt cx="5354967" cy="314004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2520116-6804-A845-B884-A1C100B7E23C}"/>
                  </a:ext>
                </a:extLst>
              </p:cNvPr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6" t="5021" r="30363" b="2818"/>
              <a:stretch/>
            </p:blipFill>
            <p:spPr bwMode="auto">
              <a:xfrm>
                <a:off x="3850640" y="1804670"/>
                <a:ext cx="2626360" cy="291973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 xmlns=""/>
                </a:ext>
                <a:ext uri="{FAA26D3D-D897-4be2-8F04-BA451C77F1D7}">
                  <ma14:placeholderFlag xmlns:ma14="http://schemas.microsoft.com/office/mac/drawingml/2011/main" xmlns=""/>
                </a:ext>
              </a:ex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AC5DD84-9F5C-7B4C-AD37-EFCC0531B0A2}"/>
                  </a:ext>
                </a:extLst>
              </p:cNvPr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305" t="29619" r="48318" b="46680"/>
              <a:stretch/>
            </p:blipFill>
            <p:spPr bwMode="auto">
              <a:xfrm>
                <a:off x="6798022" y="2428696"/>
                <a:ext cx="2252039" cy="2170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6D9B12D-724F-6E4F-8FD8-424DE08F53BE}"/>
                  </a:ext>
                </a:extLst>
              </p:cNvPr>
              <p:cNvCxnSpPr/>
              <p:nvPr/>
            </p:nvCxnSpPr>
            <p:spPr>
              <a:xfrm flipV="1">
                <a:off x="5063057" y="2428697"/>
                <a:ext cx="1734962" cy="1008843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792EA38-4460-C145-B67E-BA9C64211DF3}"/>
                  </a:ext>
                </a:extLst>
              </p:cNvPr>
              <p:cNvCxnSpPr/>
              <p:nvPr/>
            </p:nvCxnSpPr>
            <p:spPr>
              <a:xfrm>
                <a:off x="5063057" y="3797203"/>
                <a:ext cx="1734962" cy="797154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515CA5-E9BE-404B-B040-FE3ECBCBD328}"/>
                  </a:ext>
                </a:extLst>
              </p:cNvPr>
              <p:cNvSpPr txBox="1"/>
              <p:nvPr/>
            </p:nvSpPr>
            <p:spPr>
              <a:xfrm>
                <a:off x="6547679" y="1584357"/>
                <a:ext cx="2657928" cy="839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Atoms forming a vacancy cluster</a:t>
                </a:r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B9189F-D66A-B84C-B265-273557D054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543"/>
          <a:stretch/>
        </p:blipFill>
        <p:spPr>
          <a:xfrm>
            <a:off x="9167513" y="4245535"/>
            <a:ext cx="1984973" cy="1971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1327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17FA5-7413-E841-A82A-1390E23B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AFFCB-8B3B-5847-8859-4249801DD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614212" cy="3965670"/>
          </a:xfrm>
        </p:spPr>
        <p:txBody>
          <a:bodyPr/>
          <a:lstStyle/>
          <a:p>
            <a:r>
              <a:rPr lang="en-US" sz="1800" dirty="0"/>
              <a:t>Stage 2: Gas bubbles nucleate on grain boundaries, growing and interconnecting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Stage 3: Gas travels through interconnected bubbles to a free surface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E85BF-3C66-964D-82F5-09D130F4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7F163-6AF7-1A4C-9DAF-15A17BEEC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83" y="2504797"/>
            <a:ext cx="6696636" cy="1793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3920E6-F8AF-054B-988F-07DDF046F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76" y="4543896"/>
            <a:ext cx="2880694" cy="2112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83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A07A-9245-8141-977A-1A4240422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37F81-6671-F640-A7C8-5C7A68F93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38918" cy="3965670"/>
          </a:xfrm>
        </p:spPr>
        <p:txBody>
          <a:bodyPr/>
          <a:lstStyle/>
          <a:p>
            <a:r>
              <a:rPr lang="en-US" dirty="0"/>
              <a:t>Fission gas release also occurs due to mechanisms that don’t depend on diffusion</a:t>
            </a:r>
          </a:p>
          <a:p>
            <a:r>
              <a:rPr lang="en-US" dirty="0"/>
              <a:t>Release can occur to particle recoil and knockout at low temperature</a:t>
            </a:r>
          </a:p>
          <a:p>
            <a:r>
              <a:rPr lang="en-US" dirty="0"/>
              <a:t>It can occur due to fracture during rapid transients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D0C03-42DD-154F-8B57-D6F7291A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98874-F4CF-0843-8A55-7276EDBF68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82" y="2581836"/>
            <a:ext cx="2651024" cy="2662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6A1387-D74A-E649-8D4C-AAF70642D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871" y="2455212"/>
            <a:ext cx="3855611" cy="3067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3917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ACCF-7335-8145-A8C0-83F27DA3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AF5D1-6E78-9846-891F-F430527C8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Released fission gas enters the gap and plenum, causing various problems</a:t>
            </a:r>
          </a:p>
          <a:p>
            <a:r>
              <a:rPr lang="en-US" dirty="0"/>
              <a:t>Xe and Kr have very low thermal conductivities, reducing the gap conductance</a:t>
            </a:r>
          </a:p>
          <a:p>
            <a:r>
              <a:rPr lang="en-US" dirty="0"/>
              <a:t>The plenum pressure increases</a:t>
            </a:r>
          </a:p>
          <a:p>
            <a:r>
              <a:rPr lang="en-US" dirty="0"/>
              <a:t>The volatile fission gases corrode the cladding</a:t>
            </a:r>
          </a:p>
          <a:p>
            <a:r>
              <a:rPr lang="en-US" dirty="0"/>
              <a:t>They are also radioactive and hazardous, causing problems when the cladding is breached</a:t>
            </a:r>
          </a:p>
          <a:p>
            <a:r>
              <a:rPr lang="en-US" dirty="0"/>
              <a:t>Fission gas release experiments:</a:t>
            </a:r>
          </a:p>
          <a:p>
            <a:pPr lvl="1"/>
            <a:r>
              <a:rPr lang="en-US" dirty="0"/>
              <a:t>Post irradiation annealing</a:t>
            </a:r>
          </a:p>
          <a:p>
            <a:pPr lvl="2"/>
            <a:r>
              <a:rPr lang="en-US" dirty="0"/>
              <a:t>Fuel is irradiated at low temperature</a:t>
            </a:r>
          </a:p>
          <a:p>
            <a:pPr lvl="2"/>
            <a:r>
              <a:rPr lang="en-US" dirty="0"/>
              <a:t>Fuel is then placed into a furnace and heated</a:t>
            </a:r>
          </a:p>
          <a:p>
            <a:pPr lvl="2"/>
            <a:r>
              <a:rPr lang="en-US" dirty="0"/>
              <a:t>Gas atom release is then measured</a:t>
            </a:r>
          </a:p>
          <a:p>
            <a:pPr lvl="1"/>
            <a:r>
              <a:rPr lang="en-US" dirty="0"/>
              <a:t>In-pile release</a:t>
            </a:r>
          </a:p>
          <a:p>
            <a:pPr lvl="2"/>
            <a:r>
              <a:rPr lang="en-US" dirty="0"/>
              <a:t>Gas release is measured during reactor operation</a:t>
            </a:r>
          </a:p>
          <a:p>
            <a:pPr lvl="2"/>
            <a:r>
              <a:rPr lang="en-US" dirty="0"/>
              <a:t>It is much more difficult than post-irradiation annealing</a:t>
            </a:r>
          </a:p>
          <a:p>
            <a:pPr lvl="2"/>
            <a:r>
              <a:rPr lang="en-US" dirty="0"/>
              <a:t>Total amount released is measured by puncturing cladding after irradiation</a:t>
            </a:r>
          </a:p>
          <a:p>
            <a:pPr lvl="2"/>
            <a:r>
              <a:rPr lang="en-US" dirty="0"/>
              <a:t>Release with time can be estimated using a pressure transducer inside an instrumented fuel rod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FCEA9-299B-F04A-A664-421663F0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5529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1725</Words>
  <Application>Microsoft Macintosh PowerPoint</Application>
  <PresentationFormat>Widescreen</PresentationFormat>
  <Paragraphs>227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ＭＳ Ｐゴシック</vt:lpstr>
      <vt:lpstr>Arial</vt:lpstr>
      <vt:lpstr>Calibri</vt:lpstr>
      <vt:lpstr>Symbol</vt:lpstr>
      <vt:lpstr>Times New Roman</vt:lpstr>
      <vt:lpstr>NCStateU-horizontal-left-logo</vt:lpstr>
      <vt:lpstr>Fission Products</vt:lpstr>
      <vt:lpstr>Housekeeping</vt:lpstr>
      <vt:lpstr>Fission Product Generation</vt:lpstr>
      <vt:lpstr>There are various types of fission products that form in the fuel</vt:lpstr>
      <vt:lpstr>All of the fission products impact the behavior of the fuel</vt:lpstr>
      <vt:lpstr>Fission Gas Release</vt:lpstr>
      <vt:lpstr>Fission Gas Release</vt:lpstr>
      <vt:lpstr>Fission Gas Release</vt:lpstr>
      <vt:lpstr>Fission Gas Release</vt:lpstr>
      <vt:lpstr>Fission Gas Release</vt:lpstr>
      <vt:lpstr>Booth Model</vt:lpstr>
      <vt:lpstr>Modeling post-irradiation annealing</vt:lpstr>
      <vt:lpstr>Solving the Booth Model</vt:lpstr>
      <vt:lpstr>Booth Example</vt:lpstr>
      <vt:lpstr>Different expressions for fission gas release</vt:lpstr>
      <vt:lpstr>Modeling in-pile release</vt:lpstr>
      <vt:lpstr>Example</vt:lpstr>
      <vt:lpstr>Gas release</vt:lpstr>
      <vt:lpstr>As time progresses, both the fraction released and the produced gas increase</vt:lpstr>
      <vt:lpstr>Forsberg-Massih model</vt:lpstr>
      <vt:lpstr>Forsberg-Massih model</vt:lpstr>
      <vt:lpstr>Gas diffusion</vt:lpstr>
      <vt:lpstr>Gas diffusion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Fission Products</dc:title>
  <dc:creator>Benjamin Beeler</dc:creator>
  <cp:lastModifiedBy>Ben Beeler</cp:lastModifiedBy>
  <cp:revision>11</cp:revision>
  <dcterms:created xsi:type="dcterms:W3CDTF">2020-02-19T20:03:05Z</dcterms:created>
  <dcterms:modified xsi:type="dcterms:W3CDTF">2020-03-24T14:13:26Z</dcterms:modified>
</cp:coreProperties>
</file>